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268" r:id="rId4"/>
    <p:sldId id="278" r:id="rId5"/>
    <p:sldId id="280" r:id="rId6"/>
    <p:sldId id="279" r:id="rId7"/>
    <p:sldId id="281" r:id="rId8"/>
    <p:sldId id="282" r:id="rId9"/>
    <p:sldId id="258" r:id="rId10"/>
    <p:sldId id="269" r:id="rId11"/>
    <p:sldId id="259" r:id="rId12"/>
    <p:sldId id="260" r:id="rId13"/>
    <p:sldId id="272" r:id="rId14"/>
    <p:sldId id="261" r:id="rId15"/>
    <p:sldId id="262" r:id="rId16"/>
    <p:sldId id="277" r:id="rId17"/>
    <p:sldId id="276" r:id="rId18"/>
    <p:sldId id="275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87122" autoAdjust="0"/>
  </p:normalViewPr>
  <p:slideViewPr>
    <p:cSldViewPr snapToGrid="0" snapToObjects="1">
      <p:cViewPr varScale="1">
        <p:scale>
          <a:sx n="77" d="100"/>
          <a:sy n="77" d="100"/>
        </p:scale>
        <p:origin x="-16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-3152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BDD0E-2E35-4946-A702-EFD7192B056C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D8AE2-02C2-4F46-93F3-69C60FFC77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122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5BC51-E151-4A41-825C-AD219FE0C32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F4BE2-F9A3-844D-B27E-296E49381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22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principal complaints</a:t>
            </a:r>
            <a:r>
              <a:rPr lang="en-US" baseline="0" dirty="0" smtClean="0"/>
              <a:t> about allopathic medicine is that it treats symptoms rather than problems. In some cases, that may be all a patient needs. In other cases, the problem is not the symptom but the underlying belief. It’s the difference between </a:t>
            </a:r>
            <a:r>
              <a:rPr lang="en-US" b="1" i="1" baseline="0" dirty="0" smtClean="0"/>
              <a:t>remedial change</a:t>
            </a:r>
            <a:r>
              <a:rPr lang="en-US" baseline="0" dirty="0" smtClean="0"/>
              <a:t>, correcting a specific problem, and </a:t>
            </a:r>
            <a:r>
              <a:rPr lang="en-US" b="1" i="1" baseline="0" dirty="0" smtClean="0"/>
              <a:t>generative change</a:t>
            </a:r>
            <a:r>
              <a:rPr lang="en-US" baseline="0" dirty="0" smtClean="0"/>
              <a:t>—setting a new direction.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4BE2-F9A3-844D-B27E-296E49381F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4572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636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725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9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Values provide the underlying support for generative change</a:t>
            </a:r>
            <a:r>
              <a:rPr lang="en-US" baseline="0" dirty="0" smtClean="0"/>
              <a:t>. Most people see the world through a learned set of limitations. Generative change sets new directions by giving people a richer model of the world that allows for more options.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4BE2-F9A3-844D-B27E-296E49381F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568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Festinger</a:t>
            </a:r>
            <a:r>
              <a:rPr lang="en-US" dirty="0" smtClean="0"/>
              <a:t>,</a:t>
            </a:r>
            <a:r>
              <a:rPr lang="en-US" baseline="0" dirty="0" smtClean="0"/>
              <a:t> a Stanford University professor of psychology, studied the influence of strong beliefs on behavior.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4BE2-F9A3-844D-B27E-296E49381F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432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language your patients use will indicate the structure of the problem. What is said is the linguistic </a:t>
            </a:r>
            <a:r>
              <a:rPr lang="en-US" b="1" i="1" dirty="0" smtClean="0"/>
              <a:t>surface structure</a:t>
            </a:r>
            <a:r>
              <a:rPr lang="en-US" dirty="0" smtClean="0"/>
              <a:t>. Underlying the surface structure is the linguistic </a:t>
            </a:r>
            <a:r>
              <a:rPr lang="en-US" b="1" i="1" dirty="0" smtClean="0"/>
              <a:t>deep structure</a:t>
            </a:r>
            <a:r>
              <a:rPr lang="en-US" dirty="0" smtClean="0"/>
              <a:t>. Underlying the deep structure is an </a:t>
            </a:r>
            <a:r>
              <a:rPr lang="en-US" b="1" i="1" dirty="0" smtClean="0"/>
              <a:t>experience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038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Virginia Satir: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dealing with a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self-styled righteous person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“recognize what he is telling me and find some kind of way to put into a context where he is going to be able to see something and also not feel isolated from me.”</a:t>
            </a:r>
          </a:p>
          <a:p>
            <a:endParaRPr lang="en-US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reminds me of inoculation in artwork sales: “You might be able to buy a product for less money, but if what you are investing in is pleasure, then the value of this product is clear.”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836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Virginia</a:t>
            </a:r>
            <a:r>
              <a:rPr lang="en-US" baseline="0" dirty="0" smtClean="0"/>
              <a:t> Satir: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Definer statements: “This will hurt him.” “She will not like this.” “I know you/they/she/he_______.”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231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6064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402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C7DF1-A586-4943-AEB0-2E3E9DB8EE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40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85413"/>
            <a:ext cx="9144000" cy="580673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8977" y="243933"/>
            <a:ext cx="6619279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8977" y="1754827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Wingdings" charset="2"/>
        <a:buChar char="Ø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Wingdings" charset="2"/>
        <a:buChar char="Ø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Wingdings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Wingdings" charset="2"/>
        <a:buChar char="Ø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Wingdings" charset="2"/>
        <a:buChar char="Ø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722252"/>
            <a:ext cx="9144000" cy="149155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Finding and Removing Hidden </a:t>
            </a:r>
            <a:r>
              <a:rPr lang="en-US" sz="2800" b="1" dirty="0" smtClean="0"/>
              <a:t>Beliefs</a:t>
            </a:r>
          </a:p>
          <a:p>
            <a:pPr algn="ctr"/>
            <a:r>
              <a:rPr lang="en-US" sz="2800" b="1" dirty="0" smtClean="0"/>
              <a:t>to </a:t>
            </a:r>
            <a:r>
              <a:rPr lang="en-US" sz="2800" b="1" dirty="0"/>
              <a:t>Allow Immediate </a:t>
            </a:r>
            <a:r>
              <a:rPr lang="en-US" sz="2800" b="1" dirty="0" smtClean="0"/>
              <a:t>Patient</a:t>
            </a:r>
          </a:p>
          <a:p>
            <a:pPr algn="ctr"/>
            <a:r>
              <a:rPr lang="en-US" sz="2800" b="1" dirty="0" smtClean="0"/>
              <a:t>Happiness </a:t>
            </a:r>
            <a:r>
              <a:rPr lang="en-US" sz="2800" b="1" dirty="0"/>
              <a:t>and Health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40081"/>
            <a:ext cx="9144000" cy="1053426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Changing Beliefs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449396" y="5048794"/>
            <a:ext cx="453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Debra Basham &amp; Joel P. Bowman, ICIM,</a:t>
            </a:r>
          </a:p>
          <a:p>
            <a:pPr algn="ctr"/>
            <a:r>
              <a:rPr lang="en-US" b="1" dirty="0" smtClean="0"/>
              <a:t>Lexington, Kentucky, March 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699150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977" y="423750"/>
            <a:ext cx="6619279" cy="1143000"/>
          </a:xfrm>
        </p:spPr>
        <p:txBody>
          <a:bodyPr/>
          <a:lstStyle/>
          <a:p>
            <a:pPr algn="ctr"/>
            <a:r>
              <a:rPr lang="en-US" dirty="0" smtClean="0"/>
              <a:t>Listen for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1636" y="1553186"/>
            <a:ext cx="6697528" cy="4504238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b="1" dirty="0" smtClean="0"/>
              <a:t>Language</a:t>
            </a:r>
          </a:p>
          <a:p>
            <a:pPr lvl="1">
              <a:buSzPct val="80000"/>
            </a:pPr>
            <a:r>
              <a:rPr lang="en-US" dirty="0" smtClean="0"/>
              <a:t>The language your patients use tells you where to start to change problematic beliefs</a:t>
            </a:r>
          </a:p>
          <a:p>
            <a:pPr lvl="1">
              <a:buSzPct val="80000"/>
            </a:pPr>
            <a:r>
              <a:rPr lang="en-US" dirty="0" smtClean="0"/>
              <a:t>Listen for patterns and metaphors</a:t>
            </a:r>
          </a:p>
          <a:p>
            <a:pPr>
              <a:buSzPct val="80000"/>
            </a:pPr>
            <a:r>
              <a:rPr lang="en-US" b="1" dirty="0" smtClean="0"/>
              <a:t>Start where (at the level) your patient is…</a:t>
            </a:r>
          </a:p>
          <a:p>
            <a:pPr lvl="1">
              <a:buSzPct val="80000"/>
            </a:pPr>
            <a:r>
              <a:rPr lang="en-US" dirty="0" smtClean="0"/>
              <a:t>Values</a:t>
            </a:r>
          </a:p>
          <a:p>
            <a:pPr lvl="1">
              <a:buSzPct val="80000"/>
            </a:pPr>
            <a:r>
              <a:rPr lang="en-US" dirty="0" smtClean="0"/>
              <a:t>Beliefs</a:t>
            </a:r>
          </a:p>
          <a:p>
            <a:pPr lvl="1">
              <a:buSzPct val="80000"/>
            </a:pPr>
            <a:r>
              <a:rPr lang="en-US" dirty="0" smtClean="0"/>
              <a:t>Strategies</a:t>
            </a:r>
          </a:p>
          <a:p>
            <a:pPr lvl="1">
              <a:buSzPct val="80000"/>
            </a:pPr>
            <a:r>
              <a:rPr lang="en-US" dirty="0" smtClean="0"/>
              <a:t>Environment</a:t>
            </a:r>
          </a:p>
          <a:p>
            <a:pPr>
              <a:buSzPct val="80000"/>
            </a:pPr>
            <a:r>
              <a:rPr lang="en-US" b="1" dirty="0" smtClean="0"/>
              <a:t>Move UP on the hierarchy, and then move back down to the environmental/behavioral level.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1289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32" y="609214"/>
            <a:ext cx="7564601" cy="1143000"/>
          </a:xfrm>
        </p:spPr>
        <p:txBody>
          <a:bodyPr/>
          <a:lstStyle/>
          <a:p>
            <a:pPr algn="ctr"/>
            <a:r>
              <a:rPr lang="en-US" b="1" dirty="0" smtClean="0"/>
              <a:t>Values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3532" y="1866213"/>
            <a:ext cx="7662864" cy="4288627"/>
          </a:xfrm>
        </p:spPr>
        <p:txBody>
          <a:bodyPr>
            <a:normAutofit/>
          </a:bodyPr>
          <a:lstStyle/>
          <a:p>
            <a:pPr>
              <a:buSzPct val="80000"/>
              <a:buFont typeface="Wingdings" charset="2"/>
              <a:buChar char="Ø"/>
            </a:pPr>
            <a:r>
              <a:rPr lang="en-US" b="1" dirty="0" smtClean="0"/>
              <a:t>Change for What Reason or Purpose?</a:t>
            </a:r>
          </a:p>
          <a:p>
            <a:pPr lvl="1">
              <a:buSzPct val="80000"/>
            </a:pPr>
            <a:r>
              <a:rPr lang="en-US" dirty="0" smtClean="0"/>
              <a:t>Lasting change is determined by values</a:t>
            </a:r>
          </a:p>
          <a:p>
            <a:pPr lvl="1">
              <a:buSzPct val="80000"/>
            </a:pPr>
            <a:r>
              <a:rPr lang="en-US" dirty="0" smtClean="0"/>
              <a:t>The top of the hierarchy influences what’s below</a:t>
            </a:r>
          </a:p>
          <a:p>
            <a:pPr>
              <a:buSzPct val="80000"/>
              <a:buFont typeface="Wingdings" charset="2"/>
              <a:buChar char="Ø"/>
            </a:pPr>
            <a:r>
              <a:rPr lang="en-US" b="1" dirty="0" smtClean="0"/>
              <a:t>How will the Change Influence Who I am?</a:t>
            </a:r>
          </a:p>
          <a:p>
            <a:pPr lvl="1">
              <a:buSzPct val="80000"/>
            </a:pPr>
            <a:r>
              <a:rPr lang="en-US" dirty="0" smtClean="0"/>
              <a:t>Closely held beliefs (core beliefs) determine identity</a:t>
            </a:r>
          </a:p>
          <a:p>
            <a:pPr lvl="1">
              <a:buSzPct val="80000"/>
            </a:pPr>
            <a:r>
              <a:rPr lang="en-US" dirty="0" smtClean="0"/>
              <a:t>Closely held beliefs connect with values</a:t>
            </a:r>
          </a:p>
          <a:p>
            <a:pPr>
              <a:buSzPct val="80000"/>
              <a:buFont typeface="Wingdings" charset="2"/>
              <a:buChar char="Ø"/>
            </a:pPr>
            <a:r>
              <a:rPr lang="en-US" b="1" dirty="0" smtClean="0"/>
              <a:t>Language Indicating Values</a:t>
            </a:r>
          </a:p>
          <a:p>
            <a:pPr>
              <a:buSzPct val="80000"/>
              <a:buFont typeface="Wingdings" charset="2"/>
              <a:buChar char="Ø"/>
            </a:pPr>
            <a:r>
              <a:rPr lang="en-US" b="1" dirty="0" smtClean="0"/>
              <a:t>Nominalizations</a:t>
            </a:r>
            <a:r>
              <a:rPr lang="en-US" dirty="0" smtClean="0"/>
              <a:t> (Meanings Vary from Person to Person)</a:t>
            </a:r>
          </a:p>
          <a:p>
            <a:pPr lvl="1">
              <a:buSzPct val="80000"/>
              <a:buFont typeface="Wingdings" charset="2"/>
              <a:buChar char="Ø"/>
            </a:pPr>
            <a:r>
              <a:rPr lang="en-US" dirty="0" smtClean="0"/>
              <a:t>Freedom, Healing, Disease, Fear, Hope</a:t>
            </a:r>
          </a:p>
          <a:p>
            <a:pPr lvl="1">
              <a:buSzPct val="80000"/>
              <a:buFont typeface="Wingdings" charset="2"/>
              <a:buChar char="Ø"/>
            </a:pPr>
            <a:r>
              <a:rPr lang="en-US" dirty="0" smtClean="0"/>
              <a:t>Pharmaceuticals, High Blood Pressure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charset="2"/>
              <a:buChar char="u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084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791" y="704791"/>
            <a:ext cx="7424859" cy="794865"/>
          </a:xfrm>
        </p:spPr>
        <p:txBody>
          <a:bodyPr/>
          <a:lstStyle/>
          <a:p>
            <a:pPr algn="ctr"/>
            <a:r>
              <a:rPr lang="en-US" sz="3200" dirty="0" smtClean="0"/>
              <a:t>Bridges Between Values and Beliefs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9791" y="1717831"/>
            <a:ext cx="7662864" cy="4573280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b="1" dirty="0" smtClean="0"/>
              <a:t>Closely held</a:t>
            </a:r>
            <a:r>
              <a:rPr lang="en-US" b="1" dirty="0"/>
              <a:t>—</a:t>
            </a:r>
            <a:r>
              <a:rPr lang="en-US" b="1" dirty="0" smtClean="0"/>
              <a:t>“</a:t>
            </a:r>
            <a:r>
              <a:rPr lang="en-US" b="1" dirty="0"/>
              <a:t>core</a:t>
            </a:r>
            <a:r>
              <a:rPr lang="en-US" b="1" dirty="0" smtClean="0"/>
              <a:t>”—beliefs</a:t>
            </a:r>
            <a:endParaRPr lang="en-US" b="1" dirty="0"/>
          </a:p>
          <a:p>
            <a:pPr lvl="1">
              <a:buSzPct val="80000"/>
            </a:pPr>
            <a:r>
              <a:rPr lang="en-US" dirty="0" smtClean="0"/>
              <a:t>Statements of identity: I </a:t>
            </a:r>
            <a:r>
              <a:rPr lang="en-US" dirty="0"/>
              <a:t>am… You are… It is…</a:t>
            </a:r>
          </a:p>
          <a:p>
            <a:pPr lvl="1">
              <a:buSzPct val="80000"/>
            </a:pPr>
            <a:r>
              <a:rPr lang="en-US" dirty="0" smtClean="0"/>
              <a:t>Universal quantifiers: I’ve </a:t>
            </a:r>
            <a:r>
              <a:rPr lang="en-US" i="1" dirty="0"/>
              <a:t>always</a:t>
            </a:r>
            <a:r>
              <a:rPr lang="en-US" dirty="0"/>
              <a:t> been sick…. I’ve </a:t>
            </a:r>
            <a:r>
              <a:rPr lang="en-US" i="1" dirty="0"/>
              <a:t>never</a:t>
            </a:r>
            <a:r>
              <a:rPr lang="en-US" dirty="0"/>
              <a:t> been sick….</a:t>
            </a:r>
          </a:p>
          <a:p>
            <a:pPr>
              <a:buSzPct val="80000"/>
            </a:pPr>
            <a:r>
              <a:rPr lang="en-US" b="1" dirty="0"/>
              <a:t>Model of the World</a:t>
            </a:r>
          </a:p>
          <a:p>
            <a:pPr lvl="1">
              <a:buSzPct val="80000"/>
            </a:pPr>
            <a:r>
              <a:rPr lang="en-US" dirty="0"/>
              <a:t>Lost </a:t>
            </a:r>
            <a:r>
              <a:rPr lang="en-US" dirty="0" err="1"/>
              <a:t>performative</a:t>
            </a:r>
            <a:r>
              <a:rPr lang="en-US" dirty="0"/>
              <a:t> (It’s </a:t>
            </a:r>
            <a:r>
              <a:rPr lang="en-US" dirty="0" smtClean="0"/>
              <a:t>good/bad </a:t>
            </a:r>
            <a:r>
              <a:rPr lang="en-US" dirty="0"/>
              <a:t>that you think that….)</a:t>
            </a:r>
          </a:p>
          <a:p>
            <a:pPr lvl="1">
              <a:buSzPct val="80000"/>
            </a:pPr>
            <a:r>
              <a:rPr lang="en-US" dirty="0"/>
              <a:t>Modal operators of necessity (Must, Have to, Can’t, Won’t</a:t>
            </a:r>
            <a:r>
              <a:rPr lang="en-US" dirty="0" smtClean="0"/>
              <a:t>)</a:t>
            </a:r>
          </a:p>
          <a:p>
            <a:pPr lvl="1">
              <a:buSzPct val="80000"/>
            </a:pPr>
            <a:r>
              <a:rPr lang="en-US" dirty="0"/>
              <a:t>Rules</a:t>
            </a:r>
          </a:p>
          <a:p>
            <a:pPr lvl="2">
              <a:buSzPct val="80000"/>
            </a:pPr>
            <a:r>
              <a:rPr lang="en-US" dirty="0"/>
              <a:t>I </a:t>
            </a:r>
            <a:r>
              <a:rPr lang="en-US" i="1" dirty="0"/>
              <a:t>can’t </a:t>
            </a:r>
            <a:r>
              <a:rPr lang="en-US" dirty="0"/>
              <a:t>do that / I </a:t>
            </a:r>
            <a:r>
              <a:rPr lang="en-US" i="1" dirty="0"/>
              <a:t>must</a:t>
            </a:r>
            <a:r>
              <a:rPr lang="en-US" dirty="0"/>
              <a:t> do that…</a:t>
            </a:r>
          </a:p>
          <a:p>
            <a:pPr lvl="2">
              <a:buSzPct val="80000"/>
            </a:pPr>
            <a:r>
              <a:rPr lang="en-US" dirty="0"/>
              <a:t>I </a:t>
            </a:r>
            <a:r>
              <a:rPr lang="en-US" i="1" dirty="0"/>
              <a:t>should</a:t>
            </a:r>
            <a:r>
              <a:rPr lang="en-US" dirty="0"/>
              <a:t> have known better…</a:t>
            </a:r>
          </a:p>
          <a:p>
            <a:pPr>
              <a:buSzPct val="80000"/>
            </a:pPr>
            <a:endParaRPr lang="en-US" dirty="0"/>
          </a:p>
          <a:p>
            <a:pPr>
              <a:buSzPct val="80000"/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854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943" y="717875"/>
            <a:ext cx="6619279" cy="1017792"/>
          </a:xfrm>
        </p:spPr>
        <p:txBody>
          <a:bodyPr/>
          <a:lstStyle/>
          <a:p>
            <a:pPr algn="ctr"/>
            <a:r>
              <a:rPr lang="en-US" dirty="0" smtClean="0"/>
              <a:t>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24422" y="1862667"/>
            <a:ext cx="6400800" cy="423333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Statements of Cause and Effect</a:t>
            </a:r>
            <a:endParaRPr lang="en-US" b="1" dirty="0"/>
          </a:p>
          <a:p>
            <a:pPr lvl="1">
              <a:buSzPct val="80000"/>
            </a:pPr>
            <a:r>
              <a:rPr lang="en-US" dirty="0"/>
              <a:t>If X … then Y or X </a:t>
            </a:r>
            <a:r>
              <a:rPr lang="en-US" i="1" dirty="0"/>
              <a:t>causes</a:t>
            </a:r>
            <a:r>
              <a:rPr lang="en-US" dirty="0"/>
              <a:t> Y</a:t>
            </a:r>
            <a:r>
              <a:rPr lang="en-US" dirty="0" smtClean="0"/>
              <a:t>…</a:t>
            </a:r>
          </a:p>
          <a:p>
            <a:pPr lvl="1">
              <a:buSzPct val="80000"/>
            </a:pPr>
            <a:r>
              <a:rPr lang="en-US" dirty="0" smtClean="0"/>
              <a:t>If </a:t>
            </a:r>
            <a:r>
              <a:rPr lang="en-US" dirty="0"/>
              <a:t>I quit smoking, I won’t know what to do with my hands.</a:t>
            </a:r>
          </a:p>
          <a:p>
            <a:pPr lvl="2">
              <a:buSzPct val="80000"/>
            </a:pPr>
            <a:r>
              <a:rPr lang="en-US" dirty="0" smtClean="0"/>
              <a:t>How do you know?</a:t>
            </a:r>
          </a:p>
          <a:p>
            <a:pPr lvl="2">
              <a:buSzPct val="80000"/>
            </a:pPr>
            <a:r>
              <a:rPr lang="en-US" dirty="0" smtClean="0"/>
              <a:t>What do your nonsmoking friends do with theirs?</a:t>
            </a:r>
          </a:p>
          <a:p>
            <a:pPr>
              <a:buSzPct val="80000"/>
            </a:pPr>
            <a:r>
              <a:rPr lang="en-US" b="1" dirty="0" smtClean="0"/>
              <a:t>Presuppositions</a:t>
            </a:r>
            <a:endParaRPr lang="en-US" b="1" dirty="0"/>
          </a:p>
          <a:p>
            <a:pPr lvl="1">
              <a:buSzPct val="80000"/>
            </a:pPr>
            <a:r>
              <a:rPr lang="en-US" dirty="0"/>
              <a:t>I can’t see myself not smoking</a:t>
            </a:r>
            <a:r>
              <a:rPr lang="en-US" dirty="0" smtClean="0"/>
              <a:t>…</a:t>
            </a:r>
          </a:p>
          <a:p>
            <a:pPr lvl="2">
              <a:buSzPct val="80000"/>
            </a:pPr>
            <a:r>
              <a:rPr lang="en-US" dirty="0" smtClean="0"/>
              <a:t>What would happen if you could?</a:t>
            </a:r>
            <a:endParaRPr lang="en-US" dirty="0"/>
          </a:p>
          <a:p>
            <a:pPr lvl="1">
              <a:buSzPct val="80000"/>
            </a:pPr>
            <a:r>
              <a:rPr lang="en-US" dirty="0"/>
              <a:t>I guess I’m just a </a:t>
            </a:r>
            <a:r>
              <a:rPr lang="en-US" i="1" dirty="0"/>
              <a:t>die-hard </a:t>
            </a:r>
            <a:r>
              <a:rPr lang="en-US" dirty="0"/>
              <a:t>smoker…</a:t>
            </a:r>
            <a:r>
              <a:rPr lang="en-US" dirty="0" smtClean="0"/>
              <a:t>.</a:t>
            </a:r>
          </a:p>
          <a:p>
            <a:pPr lvl="2">
              <a:buSzPct val="80000"/>
            </a:pPr>
            <a:r>
              <a:rPr lang="en-US" dirty="0" smtClean="0"/>
              <a:t>What do you mean?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2149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Strategies into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08977" y="1768385"/>
            <a:ext cx="7662864" cy="4211687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b="1" dirty="0" smtClean="0"/>
              <a:t>Metaphors</a:t>
            </a:r>
          </a:p>
          <a:p>
            <a:pPr lvl="1">
              <a:buSzPct val="80000"/>
            </a:pPr>
            <a:r>
              <a:rPr lang="en-US" dirty="0" smtClean="0"/>
              <a:t>Last week I had a patient who…</a:t>
            </a:r>
          </a:p>
          <a:p>
            <a:pPr lvl="1">
              <a:buSzPct val="80000"/>
            </a:pPr>
            <a:r>
              <a:rPr lang="en-US" dirty="0" smtClean="0"/>
              <a:t>I smokers often do </a:t>
            </a:r>
            <a:r>
              <a:rPr lang="en-US" i="1" dirty="0" smtClean="0"/>
              <a:t>die hard, </a:t>
            </a:r>
            <a:r>
              <a:rPr lang="en-US" dirty="0" smtClean="0"/>
              <a:t>and you have options.</a:t>
            </a:r>
            <a:endParaRPr lang="en-US" dirty="0"/>
          </a:p>
          <a:p>
            <a:pPr>
              <a:buSzPct val="80000"/>
            </a:pPr>
            <a:r>
              <a:rPr lang="en-US" b="1" dirty="0" smtClean="0"/>
              <a:t>Limiting and Irrational Beliefs</a:t>
            </a:r>
            <a:endParaRPr lang="en-US" b="1" dirty="0"/>
          </a:p>
          <a:p>
            <a:pPr lvl="1">
              <a:buSzPct val="80000"/>
            </a:pPr>
            <a:r>
              <a:rPr lang="en-US" dirty="0"/>
              <a:t>Mind </a:t>
            </a:r>
            <a:r>
              <a:rPr lang="en-US" dirty="0" smtClean="0"/>
              <a:t>reading</a:t>
            </a:r>
          </a:p>
          <a:p>
            <a:pPr lvl="2">
              <a:buSzPct val="80000"/>
            </a:pPr>
            <a:r>
              <a:rPr lang="en-US" dirty="0" smtClean="0"/>
              <a:t>You’re thinking that I’m going to force you to exercise…</a:t>
            </a:r>
          </a:p>
          <a:p>
            <a:pPr lvl="2">
              <a:buSzPct val="80000"/>
            </a:pPr>
            <a:r>
              <a:rPr lang="en-US" dirty="0" smtClean="0"/>
              <a:t>Your spouse obviously thought that…</a:t>
            </a:r>
            <a:endParaRPr lang="en-US" dirty="0"/>
          </a:p>
          <a:p>
            <a:pPr lvl="1">
              <a:buSzPct val="80000"/>
            </a:pPr>
            <a:r>
              <a:rPr lang="en-US" dirty="0" smtClean="0"/>
              <a:t>Universal qualifiers</a:t>
            </a:r>
          </a:p>
          <a:p>
            <a:pPr lvl="2">
              <a:buSzPct val="80000"/>
            </a:pPr>
            <a:r>
              <a:rPr lang="en-US" dirty="0" smtClean="0"/>
              <a:t>[All] Smokers have a hard time quitting…</a:t>
            </a:r>
          </a:p>
          <a:p>
            <a:pPr lvl="2">
              <a:buSzPct val="80000"/>
            </a:pPr>
            <a:r>
              <a:rPr lang="en-US" dirty="0" smtClean="0"/>
              <a:t>Everyone has high blood pressure in the doctor’s office…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680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712" y="413197"/>
            <a:ext cx="6204457" cy="1030614"/>
          </a:xfrm>
        </p:spPr>
        <p:txBody>
          <a:bodyPr/>
          <a:lstStyle/>
          <a:p>
            <a:pPr algn="ctr"/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8712" y="1534913"/>
            <a:ext cx="6789234" cy="2918554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sz="2000" b="1" dirty="0" smtClean="0"/>
              <a:t>Beliefs in Action</a:t>
            </a:r>
          </a:p>
          <a:p>
            <a:pPr lvl="1">
              <a:buSzPct val="80000"/>
            </a:pPr>
            <a:r>
              <a:rPr lang="en-US" sz="1800" dirty="0"/>
              <a:t>How do you bake a cake</a:t>
            </a:r>
            <a:r>
              <a:rPr lang="en-US" sz="1800" dirty="0" smtClean="0"/>
              <a:t>?</a:t>
            </a:r>
          </a:p>
          <a:p>
            <a:pPr lvl="1">
              <a:buSzPct val="80000"/>
            </a:pPr>
            <a:r>
              <a:rPr lang="en-US" sz="1800" dirty="0" smtClean="0"/>
              <a:t>Some strategies are more effective than others.</a:t>
            </a:r>
          </a:p>
          <a:p>
            <a:pPr lvl="1">
              <a:buSzPct val="80000"/>
            </a:pPr>
            <a:r>
              <a:rPr lang="en-US" sz="1800" dirty="0" smtClean="0"/>
              <a:t>Piaget’s levels: Sensorimotor, Preoperational, Concrete Operational, Formal Operational, Transrational</a:t>
            </a:r>
          </a:p>
          <a:p>
            <a:pPr>
              <a:buSzPct val="80000"/>
            </a:pPr>
            <a:r>
              <a:rPr lang="en-US" sz="2000" b="1" dirty="0" smtClean="0"/>
              <a:t>TOTE (Test, Operate, Test, Exit)</a:t>
            </a:r>
          </a:p>
          <a:p>
            <a:pPr lvl="1">
              <a:buSzPct val="80000"/>
            </a:pPr>
            <a:r>
              <a:rPr lang="en-US" sz="1800" dirty="0" smtClean="0"/>
              <a:t>Interrupt the strategy</a:t>
            </a:r>
          </a:p>
          <a:p>
            <a:pPr lvl="1">
              <a:buSzPct val="80000"/>
            </a:pPr>
            <a:r>
              <a:rPr lang="en-US" sz="1800" dirty="0" smtClean="0"/>
              <a:t>Change the Test to start, add or delete an Operation</a:t>
            </a:r>
          </a:p>
        </p:txBody>
      </p:sp>
      <p:pic>
        <p:nvPicPr>
          <p:cNvPr id="4" name="Picture 3" descr="strawberry-cream-cak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7542" y="4718753"/>
            <a:ext cx="2306796" cy="153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868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36" y="243933"/>
            <a:ext cx="7026465" cy="1143000"/>
          </a:xfrm>
        </p:spPr>
        <p:txBody>
          <a:bodyPr/>
          <a:lstStyle/>
          <a:p>
            <a:pPr algn="ctr"/>
            <a:r>
              <a:rPr lang="en-US" sz="4800" dirty="0" smtClean="0"/>
              <a:t>A Quick Quiz</a:t>
            </a:r>
            <a:endParaRPr lang="en-US" sz="4800" dirty="0"/>
          </a:p>
        </p:txBody>
      </p:sp>
      <p:pic>
        <p:nvPicPr>
          <p:cNvPr id="4" name="Picture 3" descr="three-coin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3579" y="1888664"/>
            <a:ext cx="4102580" cy="4132095"/>
          </a:xfrm>
          <a:prstGeom prst="rect">
            <a:avLst/>
          </a:prstGeom>
          <a:ln w="76200" cap="rnd" cmpd="sng">
            <a:solidFill>
              <a:schemeClr val="accent1">
                <a:lumMod val="50000"/>
              </a:schemeClr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xmlns="" val="1263664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010" y="601133"/>
            <a:ext cx="7662863" cy="1039800"/>
          </a:xfrm>
        </p:spPr>
        <p:txBody>
          <a:bodyPr/>
          <a:lstStyle/>
          <a:p>
            <a:pPr algn="ctr"/>
            <a:r>
              <a:rPr lang="en-US" dirty="0" smtClean="0"/>
              <a:t>Common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2010" y="1767961"/>
            <a:ext cx="7662864" cy="4513375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b="1" dirty="0" smtClean="0"/>
              <a:t>Metaprograms: Relatively Consistent Behaviors</a:t>
            </a:r>
          </a:p>
          <a:p>
            <a:pPr lvl="1">
              <a:buSzPct val="80000"/>
            </a:pPr>
            <a:r>
              <a:rPr lang="en-US" b="1" dirty="0" smtClean="0"/>
              <a:t>Action</a:t>
            </a:r>
            <a:r>
              <a:rPr lang="en-US" dirty="0" smtClean="0"/>
              <a:t>—Initiate or Respond</a:t>
            </a:r>
          </a:p>
          <a:p>
            <a:pPr lvl="1">
              <a:buSzPct val="80000"/>
            </a:pPr>
            <a:r>
              <a:rPr lang="en-US" b="1" dirty="0" smtClean="0"/>
              <a:t>Direction</a:t>
            </a:r>
            <a:r>
              <a:rPr lang="en-US" dirty="0" smtClean="0"/>
              <a:t>—Toward or Away-From</a:t>
            </a:r>
          </a:p>
          <a:p>
            <a:pPr lvl="1">
              <a:buSzPct val="80000"/>
            </a:pPr>
            <a:r>
              <a:rPr lang="en-US" b="1" dirty="0" smtClean="0"/>
              <a:t>Source</a:t>
            </a:r>
            <a:r>
              <a:rPr lang="en-US" dirty="0" smtClean="0"/>
              <a:t>—Internal or External</a:t>
            </a:r>
          </a:p>
          <a:p>
            <a:pPr lvl="1">
              <a:buSzPct val="80000"/>
            </a:pPr>
            <a:r>
              <a:rPr lang="en-US" b="1" dirty="0" smtClean="0"/>
              <a:t>Conduct</a:t>
            </a:r>
            <a:r>
              <a:rPr lang="en-US" dirty="0" smtClean="0"/>
              <a:t>—Rule Follower or Breaker</a:t>
            </a:r>
          </a:p>
          <a:p>
            <a:pPr lvl="1">
              <a:buSzPct val="80000"/>
            </a:pPr>
            <a:r>
              <a:rPr lang="en-US" b="1" dirty="0" smtClean="0"/>
              <a:t>Response</a:t>
            </a:r>
            <a:r>
              <a:rPr lang="en-US" dirty="0" smtClean="0"/>
              <a:t>—Match or Mismatch</a:t>
            </a:r>
          </a:p>
          <a:p>
            <a:pPr lvl="1">
              <a:buSzPct val="80000"/>
            </a:pPr>
            <a:r>
              <a:rPr lang="en-US" b="1" dirty="0" smtClean="0"/>
              <a:t>Scope</a:t>
            </a:r>
            <a:r>
              <a:rPr lang="en-US" dirty="0" smtClean="0"/>
              <a:t>—Global or Specific</a:t>
            </a:r>
          </a:p>
          <a:p>
            <a:pPr lvl="1">
              <a:buSzPct val="80000"/>
            </a:pPr>
            <a:r>
              <a:rPr lang="en-US" b="1" dirty="0" smtClean="0"/>
              <a:t>Attention</a:t>
            </a:r>
            <a:r>
              <a:rPr lang="en-US" dirty="0" smtClean="0"/>
              <a:t>—Self or Other</a:t>
            </a:r>
          </a:p>
          <a:p>
            <a:pPr lvl="1">
              <a:buSzPct val="80000"/>
            </a:pPr>
            <a:r>
              <a:rPr lang="en-US" b="1" dirty="0" smtClean="0"/>
              <a:t>Cognitive Style</a:t>
            </a:r>
            <a:r>
              <a:rPr lang="en-US" dirty="0" smtClean="0"/>
              <a:t>—Thinker or Feeler</a:t>
            </a:r>
          </a:p>
          <a:p>
            <a:pPr lvl="1">
              <a:buSzPct val="80000"/>
            </a:pPr>
            <a:r>
              <a:rPr lang="en-US" b="1" dirty="0" smtClean="0"/>
              <a:t>Conformation</a:t>
            </a:r>
            <a:r>
              <a:rPr lang="en-US" dirty="0" smtClean="0"/>
              <a:t>—Visual, Auditory, or Kinesthetic and Number of Times or Frequency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616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977" y="454070"/>
            <a:ext cx="6619279" cy="1143000"/>
          </a:xfrm>
        </p:spPr>
        <p:txBody>
          <a:bodyPr/>
          <a:lstStyle/>
          <a:p>
            <a:pPr algn="ctr"/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08977" y="1617397"/>
            <a:ext cx="6400800" cy="4458300"/>
          </a:xfrm>
        </p:spPr>
        <p:txBody>
          <a:bodyPr>
            <a:normAutofit lnSpcReduction="10000"/>
          </a:bodyPr>
          <a:lstStyle/>
          <a:p>
            <a:pPr>
              <a:buSzPct val="80000"/>
            </a:pPr>
            <a:r>
              <a:rPr lang="en-US" b="1" dirty="0" smtClean="0"/>
              <a:t>Simple Deletion</a:t>
            </a:r>
          </a:p>
          <a:p>
            <a:pPr lvl="1">
              <a:buSzPct val="80000"/>
            </a:pPr>
            <a:r>
              <a:rPr lang="en-US" dirty="0" smtClean="0"/>
              <a:t>I’m so angry.</a:t>
            </a:r>
          </a:p>
          <a:p>
            <a:pPr lvl="1">
              <a:buSzPct val="80000"/>
            </a:pPr>
            <a:r>
              <a:rPr lang="en-US" dirty="0" smtClean="0"/>
              <a:t>I have a pain.</a:t>
            </a:r>
          </a:p>
          <a:p>
            <a:pPr lvl="1">
              <a:buSzPct val="80000"/>
            </a:pPr>
            <a:r>
              <a:rPr lang="en-US" dirty="0" smtClean="0"/>
              <a:t>My spouse hurt me.</a:t>
            </a:r>
          </a:p>
          <a:p>
            <a:pPr lvl="1">
              <a:buSzPct val="80000"/>
            </a:pPr>
            <a:r>
              <a:rPr lang="en-US" dirty="0" smtClean="0"/>
              <a:t>I’m depressed.</a:t>
            </a:r>
          </a:p>
          <a:p>
            <a:pPr>
              <a:buSzPct val="80000"/>
            </a:pPr>
            <a:r>
              <a:rPr lang="en-US" b="1" dirty="0" smtClean="0"/>
              <a:t>Statements of the Obvious</a:t>
            </a:r>
          </a:p>
          <a:p>
            <a:pPr lvl="1">
              <a:buSzPct val="80000"/>
            </a:pPr>
            <a:r>
              <a:rPr lang="en-US" dirty="0" smtClean="0"/>
              <a:t>I’m still smoking.</a:t>
            </a:r>
          </a:p>
          <a:p>
            <a:pPr lvl="1">
              <a:buSzPct val="80000"/>
            </a:pPr>
            <a:r>
              <a:rPr lang="en-US" dirty="0" smtClean="0"/>
              <a:t>This is my third appointment with you.</a:t>
            </a:r>
          </a:p>
          <a:p>
            <a:pPr>
              <a:buSzPct val="80000"/>
            </a:pPr>
            <a:r>
              <a:rPr lang="en-US" b="1" dirty="0" smtClean="0"/>
              <a:t>Stimulus-Response Conditioning</a:t>
            </a:r>
          </a:p>
          <a:p>
            <a:pPr lvl="1">
              <a:buSzPct val="80000"/>
            </a:pPr>
            <a:r>
              <a:rPr lang="en-US" dirty="0" smtClean="0"/>
              <a:t>I faint when I get a shot.</a:t>
            </a:r>
          </a:p>
          <a:p>
            <a:pPr lvl="1">
              <a:buSzPct val="80000"/>
            </a:pPr>
            <a:r>
              <a:rPr lang="en-US" dirty="0" smtClean="0"/>
              <a:t>White coats give me high blood pressure….</a:t>
            </a:r>
          </a:p>
          <a:p>
            <a:pPr lvl="1">
              <a:buSzPct val="80000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189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977" y="751932"/>
            <a:ext cx="6783556" cy="1143000"/>
          </a:xfrm>
        </p:spPr>
        <p:txBody>
          <a:bodyPr/>
          <a:lstStyle/>
          <a:p>
            <a:pPr algn="ctr"/>
            <a:r>
              <a:rPr lang="en-US" dirty="0" smtClean="0"/>
              <a:t>Useful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08977" y="2057401"/>
            <a:ext cx="6783556" cy="3626174"/>
          </a:xfrm>
        </p:spPr>
        <p:txBody>
          <a:bodyPr/>
          <a:lstStyle/>
          <a:p>
            <a:pPr>
              <a:buSzPct val="80000"/>
            </a:pPr>
            <a:r>
              <a:rPr lang="en-US" b="1" dirty="0" smtClean="0"/>
              <a:t>Questions</a:t>
            </a:r>
          </a:p>
          <a:p>
            <a:pPr lvl="1">
              <a:buSzPct val="80000"/>
            </a:pPr>
            <a:r>
              <a:rPr lang="en-US" b="1" dirty="0" smtClean="0"/>
              <a:t>What do you mean?</a:t>
            </a:r>
          </a:p>
          <a:p>
            <a:pPr lvl="2">
              <a:buSzPct val="80000"/>
            </a:pPr>
            <a:r>
              <a:rPr lang="en-US" dirty="0" smtClean="0"/>
              <a:t>I’m wondering what you mean when you say…</a:t>
            </a:r>
          </a:p>
          <a:p>
            <a:pPr lvl="2">
              <a:buSzPct val="80000"/>
            </a:pPr>
            <a:r>
              <a:rPr lang="en-US" dirty="0" smtClean="0"/>
              <a:t>I’m curious about your meaning…</a:t>
            </a:r>
          </a:p>
          <a:p>
            <a:pPr lvl="1">
              <a:buSzPct val="80000"/>
            </a:pPr>
            <a:r>
              <a:rPr lang="en-US" b="1" dirty="0" smtClean="0"/>
              <a:t>How do you know?</a:t>
            </a:r>
          </a:p>
          <a:p>
            <a:pPr lvl="2">
              <a:buSzPct val="80000"/>
            </a:pPr>
            <a:r>
              <a:rPr lang="en-US" dirty="0" smtClean="0"/>
              <a:t>What leads you to believe that?</a:t>
            </a:r>
          </a:p>
          <a:p>
            <a:pPr lvl="2">
              <a:buSzPct val="80000"/>
            </a:pPr>
            <a:r>
              <a:rPr lang="en-US" dirty="0" smtClean="0"/>
              <a:t>What evidence have you seen that supports that?</a:t>
            </a:r>
          </a:p>
          <a:p>
            <a:pPr lvl="1">
              <a:buSzPct val="80000"/>
            </a:pPr>
            <a:r>
              <a:rPr lang="en-US" b="1" dirty="0" smtClean="0"/>
              <a:t>Who (what, where, or how) exactly?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075316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8699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Values Are Foundational</a:t>
            </a:r>
            <a:endParaRPr lang="en-US" dirty="0"/>
          </a:p>
        </p:txBody>
      </p:sp>
      <p:pic>
        <p:nvPicPr>
          <p:cNvPr id="13" name="Content Placeholder 12" descr="no foundation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06" b="13806"/>
          <a:stretch/>
        </p:blipFill>
        <p:spPr>
          <a:xfrm>
            <a:off x="1389703" y="1553186"/>
            <a:ext cx="6400800" cy="4390414"/>
          </a:xfrm>
        </p:spPr>
      </p:pic>
    </p:spTree>
    <p:extLst>
      <p:ext uri="{BB962C8B-B14F-4D97-AF65-F5344CB8AC3E}">
        <p14:creationId xmlns:p14="http://schemas.microsoft.com/office/powerpoint/2010/main" xmlns="" val="40867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136" y="626822"/>
            <a:ext cx="7346600" cy="126995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Uncovering and Changing</a:t>
            </a:r>
            <a:br>
              <a:rPr lang="en-US" sz="3600" dirty="0" smtClean="0"/>
            </a:br>
            <a:r>
              <a:rPr lang="en-US" sz="3600" dirty="0" smtClean="0"/>
              <a:t>Hidden Beliefs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1135" y="2184400"/>
            <a:ext cx="7346600" cy="3740583"/>
          </a:xfrm>
        </p:spPr>
        <p:txBody>
          <a:bodyPr>
            <a:normAutofit fontScale="92500"/>
          </a:bodyPr>
          <a:lstStyle/>
          <a:p>
            <a:pPr>
              <a:buSzPct val="80000"/>
            </a:pPr>
            <a:r>
              <a:rPr lang="en-US" b="1" dirty="0" smtClean="0"/>
              <a:t>Understanding Perceptual Frames</a:t>
            </a:r>
          </a:p>
          <a:p>
            <a:pPr>
              <a:buSzPct val="80000"/>
            </a:pPr>
            <a:r>
              <a:rPr lang="en-US" b="1" dirty="0" smtClean="0"/>
              <a:t>Reframing</a:t>
            </a:r>
          </a:p>
          <a:p>
            <a:pPr lvl="1">
              <a:buSzPct val="80000"/>
            </a:pPr>
            <a:r>
              <a:rPr lang="en-US" dirty="0" smtClean="0"/>
              <a:t>Changing perspectives</a:t>
            </a:r>
          </a:p>
          <a:p>
            <a:pPr lvl="1">
              <a:buSzPct val="80000"/>
            </a:pPr>
            <a:r>
              <a:rPr lang="en-US" dirty="0" smtClean="0"/>
              <a:t>Changing by degrees</a:t>
            </a:r>
          </a:p>
          <a:p>
            <a:pPr>
              <a:buSzPct val="80000"/>
            </a:pPr>
            <a:r>
              <a:rPr lang="en-US" b="1" dirty="0" smtClean="0"/>
              <a:t>Up the hierarchy, down the hierarchy, and out the door</a:t>
            </a:r>
          </a:p>
          <a:p>
            <a:pPr lvl="1">
              <a:buSzPct val="80000"/>
            </a:pPr>
            <a:r>
              <a:rPr lang="en-US" dirty="0" smtClean="0"/>
              <a:t>Values</a:t>
            </a:r>
          </a:p>
          <a:p>
            <a:pPr lvl="1">
              <a:buSzPct val="80000"/>
            </a:pPr>
            <a:r>
              <a:rPr lang="en-US" dirty="0" smtClean="0"/>
              <a:t>Beliefs</a:t>
            </a:r>
          </a:p>
          <a:p>
            <a:pPr lvl="1">
              <a:buSzPct val="80000"/>
            </a:pPr>
            <a:r>
              <a:rPr lang="en-US" dirty="0" smtClean="0"/>
              <a:t>Strategies</a:t>
            </a:r>
          </a:p>
          <a:p>
            <a:pPr lvl="1">
              <a:buSzPct val="80000"/>
            </a:pPr>
            <a:r>
              <a:rPr lang="en-US" dirty="0" smtClean="0"/>
              <a:t>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6673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645524"/>
            <a:ext cx="7662864" cy="1105504"/>
          </a:xfrm>
        </p:spPr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9775" y="2177260"/>
            <a:ext cx="7662864" cy="3497177"/>
          </a:xfrm>
        </p:spPr>
        <p:txBody>
          <a:bodyPr/>
          <a:lstStyle/>
          <a:p>
            <a:pPr>
              <a:buSzPct val="80000"/>
            </a:pPr>
            <a:r>
              <a:rPr lang="en-US" sz="1800" b="1" dirty="0" smtClean="0"/>
              <a:t>Bowman and Basham. </a:t>
            </a:r>
            <a:r>
              <a:rPr lang="en-US" sz="1800" b="1" dirty="0"/>
              <a:t>(2009</a:t>
            </a:r>
            <a:r>
              <a:rPr lang="en-US" sz="1800" b="1" dirty="0" smtClean="0"/>
              <a:t>). </a:t>
            </a:r>
            <a:r>
              <a:rPr lang="en-US" sz="1800" b="1" i="1" dirty="0" smtClean="0"/>
              <a:t>Healing with Language: Your Key to Effective Mind-Body Communication</a:t>
            </a:r>
            <a:r>
              <a:rPr lang="en-US" sz="1800" b="1" dirty="0"/>
              <a:t>.</a:t>
            </a:r>
            <a:endParaRPr lang="en-US" sz="1800" b="1" dirty="0" smtClean="0"/>
          </a:p>
          <a:p>
            <a:pPr>
              <a:buSzPct val="80000"/>
            </a:pPr>
            <a:r>
              <a:rPr lang="en-US" sz="1800" b="1" dirty="0" smtClean="0"/>
              <a:t>Elgin, Suzette. (1980). </a:t>
            </a:r>
            <a:r>
              <a:rPr lang="en-US" sz="1800" b="1" i="1" dirty="0" smtClean="0"/>
              <a:t>The Gentle Art of Verbal Self-Defense</a:t>
            </a:r>
            <a:r>
              <a:rPr lang="en-US" sz="1800" b="1" dirty="0" smtClean="0"/>
              <a:t>.</a:t>
            </a:r>
          </a:p>
          <a:p>
            <a:pPr>
              <a:buSzPct val="80000"/>
            </a:pPr>
            <a:r>
              <a:rPr lang="en-US" sz="1800" b="1" dirty="0" smtClean="0"/>
              <a:t>Katie, Byron. </a:t>
            </a:r>
            <a:r>
              <a:rPr lang="en-US" sz="1800" b="1" dirty="0"/>
              <a:t>(2002</a:t>
            </a:r>
            <a:r>
              <a:rPr lang="en-US" sz="1800" b="1" dirty="0" smtClean="0"/>
              <a:t>). </a:t>
            </a:r>
            <a:r>
              <a:rPr lang="en-US" sz="1800" b="1" i="1" dirty="0" smtClean="0"/>
              <a:t>Loving What Is: </a:t>
            </a:r>
            <a:r>
              <a:rPr lang="en-US" sz="1800" b="1" i="1" dirty="0"/>
              <a:t>Four Questions That Can Change Your </a:t>
            </a:r>
            <a:r>
              <a:rPr lang="en-US" sz="1800" b="1" i="1" dirty="0" smtClean="0"/>
              <a:t>Life.</a:t>
            </a:r>
            <a:endParaRPr lang="en-US" sz="1800" b="1" dirty="0" smtClean="0"/>
          </a:p>
          <a:p>
            <a:pPr>
              <a:buSzPct val="80000"/>
            </a:pPr>
            <a:r>
              <a:rPr lang="en-US" sz="1800" b="1" dirty="0" smtClean="0"/>
              <a:t>Ruiz, Don Miguel. (1997). </a:t>
            </a:r>
            <a:r>
              <a:rPr lang="en-US" sz="1800" b="1" i="1" dirty="0" smtClean="0"/>
              <a:t>The Four Agreements: A Practical Guide to Personal Freedom.</a:t>
            </a:r>
          </a:p>
          <a:p>
            <a:pPr>
              <a:buSzPct val="80000"/>
            </a:pPr>
            <a:r>
              <a:rPr lang="en-US" sz="1800" b="1" dirty="0"/>
              <a:t>Center for Nonviolent Communication: http://</a:t>
            </a:r>
            <a:r>
              <a:rPr lang="en-US" sz="1800" b="1" dirty="0" err="1"/>
              <a:t>www.cnvc.org</a:t>
            </a:r>
            <a:r>
              <a:rPr lang="en-US" sz="1800" b="1" dirty="0"/>
              <a:t>/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charset="2"/>
              <a:buChar char="u"/>
            </a:pPr>
            <a:endParaRPr lang="en-US" sz="1600" i="1" dirty="0"/>
          </a:p>
          <a:p>
            <a:pPr marL="45720" indent="0">
              <a:buClr>
                <a:schemeClr val="bg2">
                  <a:lumMod val="50000"/>
                </a:schemeClr>
              </a:buClr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67903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8000"/>
            <a:ext cx="6619279" cy="1143000"/>
          </a:xfrm>
        </p:spPr>
        <p:txBody>
          <a:bodyPr/>
          <a:lstStyle/>
          <a:p>
            <a:pPr algn="ctr"/>
            <a:r>
              <a:rPr lang="en-US" sz="3200" dirty="0" smtClean="0"/>
              <a:t>Values and Other Strong Beliefs Can Be Difficult to Change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263945"/>
            <a:ext cx="6400800" cy="3474720"/>
          </a:xfrm>
        </p:spPr>
        <p:txBody>
          <a:bodyPr/>
          <a:lstStyle/>
          <a:p>
            <a:pPr marL="45720" indent="0">
              <a:spcBef>
                <a:spcPts val="300"/>
              </a:spcBef>
              <a:buNone/>
            </a:pPr>
            <a:r>
              <a:rPr lang="en-US" sz="2400" b="1" dirty="0" smtClean="0"/>
              <a:t>“A MAN* </a:t>
            </a:r>
            <a:r>
              <a:rPr lang="en-US" sz="2400" b="1" dirty="0"/>
              <a:t>WITH A CONVICTION</a:t>
            </a:r>
            <a:r>
              <a:rPr lang="en-US" sz="2400" dirty="0"/>
              <a:t> is a hard </a:t>
            </a:r>
            <a:r>
              <a:rPr lang="en-US" sz="2400" dirty="0" smtClean="0"/>
              <a:t>man  </a:t>
            </a:r>
            <a:r>
              <a:rPr lang="en-US" sz="2400" dirty="0"/>
              <a:t>to change. Tell him you disagree and he turns away. Show him facts or </a:t>
            </a:r>
            <a:r>
              <a:rPr lang="en-US" sz="2400" dirty="0" smtClean="0"/>
              <a:t>figures, </a:t>
            </a:r>
            <a:r>
              <a:rPr lang="en-US" sz="2400" dirty="0"/>
              <a:t>and he questions your sources. Appeal to logic and he fails to see your point</a:t>
            </a:r>
            <a:r>
              <a:rPr lang="en-US" sz="2400" dirty="0" smtClean="0"/>
              <a:t>.”</a:t>
            </a:r>
          </a:p>
          <a:p>
            <a:pPr marL="45720" indent="0">
              <a:spcBef>
                <a:spcPts val="300"/>
              </a:spcBef>
              <a:buNone/>
            </a:pPr>
            <a:r>
              <a:rPr lang="en-US" sz="2400" dirty="0"/>
              <a:t>	</a:t>
            </a:r>
            <a:r>
              <a:rPr lang="en-US" dirty="0" smtClean="0"/>
              <a:t>~Leon </a:t>
            </a:r>
            <a:r>
              <a:rPr lang="en-US" dirty="0" err="1" smtClean="0"/>
              <a:t>Festinger</a:t>
            </a:r>
            <a:endParaRPr lang="en-US" sz="1800" dirty="0" smtClean="0"/>
          </a:p>
          <a:p>
            <a:pPr marL="45720" indent="0">
              <a:spcBef>
                <a:spcPts val="300"/>
              </a:spcBef>
              <a:buNone/>
            </a:pPr>
            <a:endParaRPr lang="en-US" sz="1800" dirty="0" smtClean="0"/>
          </a:p>
          <a:p>
            <a:pPr marL="45720" indent="0">
              <a:spcBef>
                <a:spcPts val="300"/>
              </a:spcBef>
              <a:buNone/>
            </a:pPr>
            <a:r>
              <a:rPr lang="en-US" sz="2400" dirty="0" smtClean="0"/>
              <a:t>*</a:t>
            </a:r>
            <a:r>
              <a:rPr lang="en-US" dirty="0" smtClean="0"/>
              <a:t>It applies to women,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20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977" y="455600"/>
            <a:ext cx="6619279" cy="1143000"/>
          </a:xfrm>
        </p:spPr>
        <p:txBody>
          <a:bodyPr/>
          <a:lstStyle/>
          <a:p>
            <a:pPr algn="ctr"/>
            <a:r>
              <a:rPr lang="en-US" dirty="0" smtClean="0"/>
              <a:t>Quick Change Artistry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0534" y="1976121"/>
            <a:ext cx="7323666" cy="3474720"/>
          </a:xfrm>
        </p:spPr>
        <p:txBody>
          <a:bodyPr/>
          <a:lstStyle/>
          <a:p>
            <a:pPr marL="45720" indent="0">
              <a:buNone/>
            </a:pPr>
            <a:r>
              <a:rPr lang="en-US" b="1" dirty="0" smtClean="0"/>
              <a:t>Use the “</a:t>
            </a:r>
            <a:r>
              <a:rPr lang="en-US" sz="3200" b="1" i="1" dirty="0" smtClean="0"/>
              <a:t>Magic But</a:t>
            </a:r>
            <a:r>
              <a:rPr lang="en-US" b="1" dirty="0" smtClean="0"/>
              <a:t>” to Initiate Change</a:t>
            </a:r>
          </a:p>
          <a:p>
            <a:pPr lvl="1"/>
            <a:r>
              <a:rPr lang="en-US" dirty="0" smtClean="0"/>
              <a:t>I want to stop smoking, </a:t>
            </a:r>
            <a:r>
              <a:rPr lang="en-US" b="1" i="1" dirty="0" smtClean="0"/>
              <a:t>but</a:t>
            </a:r>
            <a:r>
              <a:rPr lang="en-US" dirty="0" smtClean="0"/>
              <a:t> I’m really addicted.</a:t>
            </a:r>
          </a:p>
          <a:p>
            <a:pPr lvl="1"/>
            <a:r>
              <a:rPr lang="en-US" dirty="0" smtClean="0"/>
              <a:t>So, you’re addicted, </a:t>
            </a:r>
            <a:r>
              <a:rPr lang="en-US" b="1" i="1" dirty="0" smtClean="0"/>
              <a:t>but</a:t>
            </a:r>
            <a:r>
              <a:rPr lang="en-US" dirty="0" smtClean="0"/>
              <a:t> you really want to stop smoking.</a:t>
            </a:r>
          </a:p>
          <a:p>
            <a:pPr lvl="1"/>
            <a:r>
              <a:rPr lang="en-US" dirty="0" smtClean="0"/>
              <a:t>I understand that I need to lose weight, </a:t>
            </a:r>
            <a:r>
              <a:rPr lang="en-US" b="1" i="1" dirty="0" smtClean="0"/>
              <a:t>but</a:t>
            </a:r>
            <a:r>
              <a:rPr lang="en-US" dirty="0" smtClean="0"/>
              <a:t> I don’t have time to exercise.</a:t>
            </a:r>
          </a:p>
          <a:p>
            <a:pPr lvl="1"/>
            <a:r>
              <a:rPr lang="en-US" dirty="0" smtClean="0"/>
              <a:t>You don’t have time to exercise, </a:t>
            </a:r>
            <a:r>
              <a:rPr lang="en-US" b="1" i="1" dirty="0" smtClean="0"/>
              <a:t>but</a:t>
            </a:r>
            <a:r>
              <a:rPr lang="en-US" dirty="0" smtClean="0"/>
              <a:t> you understand that you need to lose weight.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82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067" y="734999"/>
            <a:ext cx="7052733" cy="1017601"/>
          </a:xfrm>
        </p:spPr>
        <p:txBody>
          <a:bodyPr/>
          <a:lstStyle/>
          <a:p>
            <a:pPr algn="ctr"/>
            <a:r>
              <a:rPr lang="en-US" sz="4000" dirty="0" smtClean="0"/>
              <a:t>What If You’re a Hypnotist?</a:t>
            </a:r>
            <a:endParaRPr lang="en-US" sz="4000" dirty="0"/>
          </a:p>
        </p:txBody>
      </p:sp>
      <p:pic>
        <p:nvPicPr>
          <p:cNvPr id="4" name="Content Placeholder 3" descr="hypno-woman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8342" r="-8342"/>
          <a:stretch>
            <a:fillRect/>
          </a:stretch>
        </p:blipFill>
        <p:spPr>
          <a:xfrm>
            <a:off x="1384251" y="1854199"/>
            <a:ext cx="6389249" cy="4097867"/>
          </a:xfrm>
        </p:spPr>
      </p:pic>
    </p:spTree>
    <p:extLst>
      <p:ext uri="{BB962C8B-B14F-4D97-AF65-F5344CB8AC3E}">
        <p14:creationId xmlns:p14="http://schemas.microsoft.com/office/powerpoint/2010/main" xmlns="" val="141014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977" y="734999"/>
            <a:ext cx="6619279" cy="1017601"/>
          </a:xfrm>
        </p:spPr>
        <p:txBody>
          <a:bodyPr/>
          <a:lstStyle/>
          <a:p>
            <a:pPr algn="ctr"/>
            <a:r>
              <a:rPr lang="en-US" sz="4400" dirty="0" smtClean="0"/>
              <a:t>“Doctor Hypnosis”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1874519"/>
            <a:ext cx="6400800" cy="3899747"/>
          </a:xfrm>
        </p:spPr>
        <p:txBody>
          <a:bodyPr/>
          <a:lstStyle/>
          <a:p>
            <a:r>
              <a:rPr lang="en-US" b="1" dirty="0" err="1" smtClean="0"/>
              <a:t>Nocebos</a:t>
            </a:r>
            <a:endParaRPr lang="en-US" b="1" dirty="0" smtClean="0"/>
          </a:p>
          <a:p>
            <a:pPr lvl="1"/>
            <a:r>
              <a:rPr lang="en-US" dirty="0" smtClean="0"/>
              <a:t>White-coat syndrome</a:t>
            </a:r>
          </a:p>
          <a:p>
            <a:pPr lvl="1"/>
            <a:r>
              <a:rPr lang="en-US" dirty="0" smtClean="0"/>
              <a:t>Eighty percent of those who have this disease die within 5 years.</a:t>
            </a:r>
          </a:p>
          <a:p>
            <a:r>
              <a:rPr lang="en-US" b="1" dirty="0" smtClean="0"/>
              <a:t>Placebos</a:t>
            </a:r>
          </a:p>
          <a:p>
            <a:pPr lvl="1"/>
            <a:r>
              <a:rPr lang="en-US" dirty="0" smtClean="0"/>
              <a:t>Make the “patient trance” work for you (and your patient)</a:t>
            </a:r>
            <a:endParaRPr lang="en-US" dirty="0"/>
          </a:p>
          <a:p>
            <a:pPr lvl="1"/>
            <a:r>
              <a:rPr lang="en-US" dirty="0" smtClean="0"/>
              <a:t>Twenty percent of those who have this disease are alive and healthy even after 10 or 20 years.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20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977" y="421733"/>
            <a:ext cx="6619279" cy="1143000"/>
          </a:xfrm>
        </p:spPr>
        <p:txBody>
          <a:bodyPr/>
          <a:lstStyle/>
          <a:p>
            <a:pPr algn="ctr"/>
            <a:r>
              <a:rPr lang="en-US" dirty="0" smtClean="0"/>
              <a:t>Hypnotic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794934"/>
            <a:ext cx="6400800" cy="4495799"/>
          </a:xfrm>
        </p:spPr>
        <p:txBody>
          <a:bodyPr/>
          <a:lstStyle/>
          <a:p>
            <a:r>
              <a:rPr lang="en-US" b="1" dirty="0" smtClean="0"/>
              <a:t>Presuppositions</a:t>
            </a:r>
          </a:p>
          <a:p>
            <a:pPr lvl="1"/>
            <a:r>
              <a:rPr lang="en-US" dirty="0" smtClean="0"/>
              <a:t>How can you use what you learned from that experience now?</a:t>
            </a:r>
          </a:p>
          <a:p>
            <a:pPr lvl="1"/>
            <a:r>
              <a:rPr lang="en-US" dirty="0" smtClean="0"/>
              <a:t>Do you agree or disagree that it is good that you are willing to make that change now?</a:t>
            </a:r>
          </a:p>
          <a:p>
            <a:r>
              <a:rPr lang="en-US" b="1" dirty="0" smtClean="0"/>
              <a:t>Embedded Questions</a:t>
            </a:r>
          </a:p>
          <a:p>
            <a:pPr lvl="1"/>
            <a:r>
              <a:rPr lang="en-US" dirty="0" smtClean="0"/>
              <a:t>I’m wondering how you know that.</a:t>
            </a:r>
          </a:p>
          <a:p>
            <a:pPr lvl="1"/>
            <a:r>
              <a:rPr lang="en-US" dirty="0" smtClean="0"/>
              <a:t>I’m curious about whether you really mean that.</a:t>
            </a:r>
          </a:p>
          <a:p>
            <a:r>
              <a:rPr lang="en-US" b="1" dirty="0" smtClean="0"/>
              <a:t>Embedded Commands</a:t>
            </a:r>
          </a:p>
          <a:p>
            <a:pPr lvl="1"/>
            <a:r>
              <a:rPr lang="en-US" dirty="0" smtClean="0"/>
              <a:t>You can </a:t>
            </a:r>
            <a:r>
              <a:rPr lang="en-US" b="1" i="1" dirty="0" smtClean="0"/>
              <a:t>feel better </a:t>
            </a:r>
            <a:r>
              <a:rPr lang="en-US" dirty="0" smtClean="0"/>
              <a:t>in knowing that now.</a:t>
            </a:r>
          </a:p>
          <a:p>
            <a:pPr lvl="1"/>
            <a:r>
              <a:rPr lang="en-US" dirty="0" smtClean="0"/>
              <a:t>When </a:t>
            </a:r>
            <a:r>
              <a:rPr lang="en-US" b="1" i="1" dirty="0" smtClean="0"/>
              <a:t>you want to know more</a:t>
            </a:r>
            <a:r>
              <a:rPr lang="en-US" dirty="0" smtClean="0"/>
              <a:t>, just 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713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977" y="421733"/>
            <a:ext cx="6619279" cy="1000667"/>
          </a:xfrm>
        </p:spPr>
        <p:txBody>
          <a:bodyPr/>
          <a:lstStyle/>
          <a:p>
            <a:pPr algn="ctr"/>
            <a:r>
              <a:rPr lang="en-US" sz="4000" dirty="0" smtClean="0"/>
              <a:t>More Hypnotic Language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794934"/>
            <a:ext cx="6400800" cy="4495799"/>
          </a:xfrm>
        </p:spPr>
        <p:txBody>
          <a:bodyPr/>
          <a:lstStyle/>
          <a:p>
            <a:r>
              <a:rPr lang="en-US" b="1" dirty="0" smtClean="0"/>
              <a:t>Tag Questions (Voice Tone </a:t>
            </a:r>
            <a:r>
              <a:rPr lang="en-US" b="1" i="1" dirty="0" smtClean="0"/>
              <a:t>Down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You’re feeling better now, aren’t you….</a:t>
            </a:r>
          </a:p>
          <a:p>
            <a:pPr lvl="1"/>
            <a:r>
              <a:rPr lang="en-US" dirty="0" smtClean="0"/>
              <a:t>You’ve been taking your medication, haven’t you….</a:t>
            </a:r>
          </a:p>
          <a:p>
            <a:r>
              <a:rPr lang="en-US" b="1" dirty="0" smtClean="0"/>
              <a:t>Conversational Postulates</a:t>
            </a:r>
          </a:p>
          <a:p>
            <a:pPr lvl="1"/>
            <a:r>
              <a:rPr lang="en-US" dirty="0" smtClean="0"/>
              <a:t>Will you allow yourself to relax completely while I take your blood pressure?</a:t>
            </a:r>
          </a:p>
          <a:p>
            <a:pPr lvl="1"/>
            <a:r>
              <a:rPr lang="en-US" dirty="0" smtClean="0"/>
              <a:t>Can you stick your tongue out for me now?</a:t>
            </a:r>
          </a:p>
          <a:p>
            <a:r>
              <a:rPr lang="en-US" b="1" dirty="0" smtClean="0"/>
              <a:t>Metaphors</a:t>
            </a:r>
          </a:p>
          <a:p>
            <a:pPr lvl="1"/>
            <a:r>
              <a:rPr lang="en-US" dirty="0" smtClean="0"/>
              <a:t>Just last week I had a patient who….</a:t>
            </a:r>
          </a:p>
          <a:p>
            <a:pPr lvl="1"/>
            <a:r>
              <a:rPr lang="en-US" dirty="0" smtClean="0"/>
              <a:t>If you, like me, are interested in good health….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833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63313" y="2583595"/>
            <a:ext cx="6172258" cy="541283"/>
          </a:xfrm>
          <a:prstGeom prst="rect">
            <a:avLst/>
          </a:prstGeom>
          <a:noFill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047" y="48006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Hierarchy of Statements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3313" y="1848556"/>
            <a:ext cx="6172258" cy="541283"/>
          </a:xfrm>
          <a:prstGeom prst="rect">
            <a:avLst/>
          </a:prstGeom>
          <a:noFill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06973" y="1751351"/>
            <a:ext cx="228493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Values</a:t>
            </a:r>
            <a:endParaRPr lang="en-US" sz="3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3313" y="3334974"/>
            <a:ext cx="6172258" cy="541283"/>
          </a:xfrm>
          <a:prstGeom prst="rect">
            <a:avLst/>
          </a:prstGeom>
          <a:noFill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8547" y="3237769"/>
            <a:ext cx="378179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Strategies</a:t>
            </a:r>
            <a:endParaRPr lang="en-US" sz="3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63313" y="4110414"/>
            <a:ext cx="6172258" cy="541283"/>
          </a:xfrm>
          <a:prstGeom prst="rect">
            <a:avLst/>
          </a:prstGeom>
          <a:noFill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4341" y="4013209"/>
            <a:ext cx="46502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Environment</a:t>
            </a:r>
            <a:endParaRPr lang="en-US" sz="3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6858" y="2486390"/>
            <a:ext cx="2465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Beliefs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7087" y="5593793"/>
            <a:ext cx="7124710" cy="738664"/>
          </a:xfrm>
          <a:prstGeom prst="rect">
            <a:avLst/>
          </a:prstGeom>
          <a:solidFill>
            <a:schemeClr val="bg2">
              <a:alpha val="62000"/>
            </a:schemeClr>
          </a:solidFill>
          <a:ln w="158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Based on the theory of “Logical Levels” as developed by Robert </a:t>
            </a:r>
            <a:r>
              <a:rPr lang="en-US" sz="1400" b="1" dirty="0" err="1" smtClean="0"/>
              <a:t>Dilts</a:t>
            </a:r>
            <a:r>
              <a:rPr lang="en-US" sz="1400" b="1" dirty="0" smtClean="0"/>
              <a:t>, and its combination with the Metamodel of NLP as presented by Kathleen La Valle in an NLP workshop in Orlando, Florida, in July 2010.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140434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2518</TotalTime>
  <Words>1258</Words>
  <Application>Microsoft Office PowerPoint</Application>
  <PresentationFormat>On-screen Show (4:3)</PresentationFormat>
  <Paragraphs>182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Slipstream</vt:lpstr>
      <vt:lpstr>Changing Beliefs</vt:lpstr>
      <vt:lpstr>Values Are Foundational</vt:lpstr>
      <vt:lpstr>Values and Other Strong Beliefs Can Be Difficult to Change</vt:lpstr>
      <vt:lpstr>Quick Change Artistry</vt:lpstr>
      <vt:lpstr>What If You’re a Hypnotist?</vt:lpstr>
      <vt:lpstr>“Doctor Hypnosis”</vt:lpstr>
      <vt:lpstr>Hypnotic Language</vt:lpstr>
      <vt:lpstr>More Hypnotic Language</vt:lpstr>
      <vt:lpstr>Hierarchy of Statements</vt:lpstr>
      <vt:lpstr>Listen for Patterns</vt:lpstr>
      <vt:lpstr>Values</vt:lpstr>
      <vt:lpstr>Bridges Between Values and Beliefs</vt:lpstr>
      <vt:lpstr>Beliefs</vt:lpstr>
      <vt:lpstr>Strategies into Beliefs</vt:lpstr>
      <vt:lpstr>Strategies</vt:lpstr>
      <vt:lpstr>A Quick Quiz</vt:lpstr>
      <vt:lpstr>Common Strategies</vt:lpstr>
      <vt:lpstr>Environment</vt:lpstr>
      <vt:lpstr>Useful Tools</vt:lpstr>
      <vt:lpstr>Uncovering and Changing Hidden Beliefs</vt:lpstr>
      <vt:lpstr>Resources</vt:lpstr>
    </vt:vector>
  </TitlesOfParts>
  <Company>SCS Matters,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Anchoring:</dc:title>
  <dc:creator>Joel P. Bowman</dc:creator>
  <cp:lastModifiedBy>Debra Basham</cp:lastModifiedBy>
  <cp:revision>102</cp:revision>
  <dcterms:created xsi:type="dcterms:W3CDTF">2011-11-18T11:42:49Z</dcterms:created>
  <dcterms:modified xsi:type="dcterms:W3CDTF">2011-12-02T00:56:56Z</dcterms:modified>
</cp:coreProperties>
</file>